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1092" y="-390"/>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E3F2EF65-A274-42F1-A19D-64208B2E1948}" type="datetimeFigureOut">
              <a:rPr lang="en-IN" smtClean="0"/>
              <a:t>09-06-2024</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1DD9F750-27FD-428D-B5C3-E9875E3C432E}" type="slidenum">
              <a:rPr lang="en-IN" smtClean="0"/>
              <a:t>‹#›</a:t>
            </a:fld>
            <a:endParaRPr lang="en-IN"/>
          </a:p>
        </p:txBody>
      </p:sp>
    </p:spTree>
    <p:extLst>
      <p:ext uri="{BB962C8B-B14F-4D97-AF65-F5344CB8AC3E}">
        <p14:creationId xmlns:p14="http://schemas.microsoft.com/office/powerpoint/2010/main" val="1493050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p:cNvPicPr>
            <a:picLocks noChangeAspect="1"/>
          </p:cNvPicPr>
          <p:nvPr/>
        </p:nvPicPr>
        <p:blipFill rotWithShape="1">
          <a:blip r:embed="rId3">
            <a:extLst>
              <a:ext uri="{28A0092B-C50C-407E-A947-70E740481C1C}">
                <a14:useLocalDpi xmlns:a14="http://schemas.microsoft.com/office/drawing/2010/main" val="0"/>
              </a:ext>
            </a:extLst>
          </a:blip>
          <a:srcRect l="30650" r="21144"/>
          <a:stretch/>
        </p:blipFill>
        <p:spPr>
          <a:xfrm>
            <a:off x="0" y="0"/>
            <a:ext cx="5975130" cy="8261324"/>
          </a:xfrm>
          <a:prstGeom prst="rect">
            <a:avLst/>
          </a:prstGeom>
        </p:spPr>
      </p:pic>
      <p:sp>
        <p:nvSpPr>
          <p:cNvPr id="5" name="Text 2"/>
          <p:cNvSpPr/>
          <p:nvPr/>
        </p:nvSpPr>
        <p:spPr>
          <a:xfrm>
            <a:off x="6279237" y="738545"/>
            <a:ext cx="7558326" cy="4558903"/>
          </a:xfrm>
          <a:prstGeom prst="rect">
            <a:avLst/>
          </a:prstGeom>
          <a:noFill/>
          <a:ln/>
        </p:spPr>
        <p:txBody>
          <a:bodyPr wrap="square" rtlCol="0" anchor="t"/>
          <a:lstStyle/>
          <a:p>
            <a:pPr marL="0" indent="0">
              <a:lnSpc>
                <a:spcPts val="7180"/>
              </a:lnSpc>
              <a:buNone/>
            </a:pPr>
            <a:r>
              <a:rPr lang="en-US" sz="5744" b="1" dirty="0">
                <a:solidFill>
                  <a:srgbClr val="333F70"/>
                </a:solidFill>
                <a:latin typeface="Unbounded" pitchFamily="34" charset="0"/>
                <a:ea typeface="Unbounded" pitchFamily="34" charset="-122"/>
                <a:cs typeface="Unbounded" pitchFamily="34" charset="-120"/>
              </a:rPr>
              <a:t>Discover the Vibrant Cultures of Nagaland and Rajasthan</a:t>
            </a:r>
            <a:endParaRPr lang="en-US" sz="5744" dirty="0"/>
          </a:p>
        </p:txBody>
      </p:sp>
      <p:sp>
        <p:nvSpPr>
          <p:cNvPr id="6" name="Text 3"/>
          <p:cNvSpPr/>
          <p:nvPr/>
        </p:nvSpPr>
        <p:spPr>
          <a:xfrm>
            <a:off x="6279237" y="5614511"/>
            <a:ext cx="7558326" cy="1268730"/>
          </a:xfrm>
          <a:prstGeom prst="rect">
            <a:avLst/>
          </a:prstGeom>
          <a:noFill/>
          <a:ln/>
        </p:spPr>
        <p:txBody>
          <a:bodyPr wrap="square" rtlCol="0" anchor="t"/>
          <a:lstStyle/>
          <a:p>
            <a:pPr marL="0" indent="0">
              <a:lnSpc>
                <a:spcPts val="2497"/>
              </a:lnSpc>
              <a:buNone/>
            </a:pPr>
            <a:r>
              <a:rPr lang="en-US" sz="1665" dirty="0">
                <a:solidFill>
                  <a:srgbClr val="333F70"/>
                </a:solidFill>
                <a:latin typeface="Open Sans" pitchFamily="34" charset="0"/>
                <a:ea typeface="Open Sans" pitchFamily="34" charset="-122"/>
                <a:cs typeface="Open Sans" pitchFamily="34" charset="-120"/>
              </a:rPr>
              <a:t>Nagaland and Rajasthan are two diverse and captivating destinations in India, each offering a unique cultural tapestry waiting to be explored. From the rich heritage of Nagaland to the regal splendor of Rajasthan, this brochure will guide you through the highlights of these remarkable states.</a:t>
            </a:r>
            <a:endParaRPr lang="en-US" sz="1665" dirty="0"/>
          </a:p>
        </p:txBody>
      </p:sp>
      <p:sp>
        <p:nvSpPr>
          <p:cNvPr id="7" name="Shape 4"/>
          <p:cNvSpPr/>
          <p:nvPr/>
        </p:nvSpPr>
        <p:spPr>
          <a:xfrm>
            <a:off x="6279237" y="7136844"/>
            <a:ext cx="338257" cy="338257"/>
          </a:xfrm>
          <a:prstGeom prst="roundRect">
            <a:avLst>
              <a:gd name="adj" fmla="val 27029997"/>
            </a:avLst>
          </a:prstGeom>
          <a:noFill/>
          <a:ln w="7620">
            <a:solidFill>
              <a:srgbClr val="FFFFFF"/>
            </a:solidFill>
            <a:prstDash val="solid"/>
          </a:ln>
        </p:spPr>
      </p:sp>
      <p:sp>
        <p:nvSpPr>
          <p:cNvPr id="9" name="Text 5"/>
          <p:cNvSpPr/>
          <p:nvPr/>
        </p:nvSpPr>
        <p:spPr>
          <a:xfrm>
            <a:off x="6723102" y="7121009"/>
            <a:ext cx="2498527" cy="370046"/>
          </a:xfrm>
          <a:prstGeom prst="rect">
            <a:avLst/>
          </a:prstGeom>
          <a:noFill/>
          <a:ln/>
        </p:spPr>
        <p:txBody>
          <a:bodyPr wrap="none" rtlCol="0" anchor="t"/>
          <a:lstStyle/>
          <a:p>
            <a:pPr marL="0" indent="0" algn="l">
              <a:lnSpc>
                <a:spcPts val="2913"/>
              </a:lnSpc>
              <a:buNone/>
            </a:pPr>
            <a:r>
              <a:rPr lang="en-US" sz="2081" b="1" dirty="0">
                <a:solidFill>
                  <a:srgbClr val="333F70"/>
                </a:solidFill>
                <a:latin typeface="Open Sans" pitchFamily="34" charset="0"/>
                <a:ea typeface="Open Sans" pitchFamily="34" charset="-122"/>
                <a:cs typeface="Open Sans" pitchFamily="34" charset="-120"/>
              </a:rPr>
              <a:t>by ROHIT Saraswat</a:t>
            </a:r>
            <a:endParaRPr lang="en-US" sz="208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86332" y="607219"/>
            <a:ext cx="10457617" cy="1375886"/>
          </a:xfrm>
          <a:prstGeom prst="rect">
            <a:avLst/>
          </a:prstGeom>
          <a:noFill/>
          <a:ln/>
        </p:spPr>
        <p:txBody>
          <a:bodyPr wrap="square" rtlCol="0" anchor="t"/>
          <a:lstStyle/>
          <a:p>
            <a:pPr marL="0" indent="0">
              <a:lnSpc>
                <a:spcPts val="5417"/>
              </a:lnSpc>
              <a:buNone/>
            </a:pPr>
            <a:r>
              <a:rPr lang="en-US" sz="4334" b="1" dirty="0">
                <a:solidFill>
                  <a:srgbClr val="333F70"/>
                </a:solidFill>
                <a:latin typeface="Unbounded" pitchFamily="34" charset="0"/>
                <a:ea typeface="Unbounded" pitchFamily="34" charset="-122"/>
                <a:cs typeface="Unbounded" pitchFamily="34" charset="-120"/>
              </a:rPr>
              <a:t>Nagaland: A Tapestry of Tradition</a:t>
            </a:r>
            <a:endParaRPr lang="en-US" sz="4334" dirty="0"/>
          </a:p>
        </p:txBody>
      </p:sp>
      <p:pic>
        <p:nvPicPr>
          <p:cNvPr id="5" name="Image 0" descr="preencoded.png"/>
          <p:cNvPicPr>
            <a:picLocks noChangeAspect="1"/>
          </p:cNvPicPr>
          <p:nvPr/>
        </p:nvPicPr>
        <p:blipFill>
          <a:blip r:embed="rId3"/>
          <a:stretch>
            <a:fillRect/>
          </a:stretch>
        </p:blipFill>
        <p:spPr>
          <a:xfrm>
            <a:off x="2086332" y="2423398"/>
            <a:ext cx="2366724" cy="1462683"/>
          </a:xfrm>
          <a:prstGeom prst="rect">
            <a:avLst/>
          </a:prstGeom>
        </p:spPr>
      </p:pic>
      <p:sp>
        <p:nvSpPr>
          <p:cNvPr id="6" name="Text 3"/>
          <p:cNvSpPr/>
          <p:nvPr/>
        </p:nvSpPr>
        <p:spPr>
          <a:xfrm>
            <a:off x="2086332" y="4161234"/>
            <a:ext cx="2366724" cy="687705"/>
          </a:xfrm>
          <a:prstGeom prst="rect">
            <a:avLst/>
          </a:prstGeom>
          <a:noFill/>
          <a:ln/>
        </p:spPr>
        <p:txBody>
          <a:bodyPr wrap="square" rtlCol="0" anchor="t"/>
          <a:lstStyle/>
          <a:p>
            <a:pPr marL="0" indent="0" algn="l">
              <a:lnSpc>
                <a:spcPts val="2709"/>
              </a:lnSpc>
              <a:buNone/>
            </a:pPr>
            <a:r>
              <a:rPr lang="en-US" sz="2167" b="1" dirty="0">
                <a:solidFill>
                  <a:srgbClr val="333F70"/>
                </a:solidFill>
                <a:latin typeface="Unbounded" pitchFamily="34" charset="0"/>
                <a:ea typeface="Unbounded" pitchFamily="34" charset="-122"/>
                <a:cs typeface="Unbounded" pitchFamily="34" charset="-120"/>
              </a:rPr>
              <a:t>Diverse Tribes</a:t>
            </a:r>
            <a:endParaRPr lang="en-US" sz="2167" dirty="0"/>
          </a:p>
        </p:txBody>
      </p:sp>
      <p:sp>
        <p:nvSpPr>
          <p:cNvPr id="7" name="Text 4"/>
          <p:cNvSpPr/>
          <p:nvPr/>
        </p:nvSpPr>
        <p:spPr>
          <a:xfrm>
            <a:off x="2086332" y="4980980"/>
            <a:ext cx="2366724" cy="1980962"/>
          </a:xfrm>
          <a:prstGeom prst="rect">
            <a:avLst/>
          </a:prstGeom>
          <a:noFill/>
          <a:ln/>
        </p:spPr>
        <p:txBody>
          <a:bodyPr wrap="square" rtlCol="0" anchor="t"/>
          <a:lstStyle/>
          <a:p>
            <a:pPr marL="0" indent="0" algn="l">
              <a:lnSpc>
                <a:spcPts val="2600"/>
              </a:lnSpc>
              <a:buNone/>
            </a:pPr>
            <a:r>
              <a:rPr lang="en-US" sz="1734" dirty="0">
                <a:solidFill>
                  <a:srgbClr val="333F70"/>
                </a:solidFill>
                <a:latin typeface="Open Sans" pitchFamily="34" charset="0"/>
                <a:ea typeface="Open Sans" pitchFamily="34" charset="-122"/>
                <a:cs typeface="Open Sans" pitchFamily="34" charset="-120"/>
              </a:rPr>
              <a:t>Nagaland is home to a mosaic of 16 major tribes, each with its own distinct language, customs, and way of life.</a:t>
            </a:r>
            <a:endParaRPr lang="en-US" sz="1734" dirty="0"/>
          </a:p>
        </p:txBody>
      </p:sp>
      <p:pic>
        <p:nvPicPr>
          <p:cNvPr id="8" name="Image 1" descr="preencoded.png"/>
          <p:cNvPicPr>
            <a:picLocks noChangeAspect="1"/>
          </p:cNvPicPr>
          <p:nvPr/>
        </p:nvPicPr>
        <p:blipFill>
          <a:blip r:embed="rId4"/>
          <a:stretch>
            <a:fillRect/>
          </a:stretch>
        </p:blipFill>
        <p:spPr>
          <a:xfrm>
            <a:off x="4783217" y="2423398"/>
            <a:ext cx="2366843" cy="1462802"/>
          </a:xfrm>
          <a:prstGeom prst="rect">
            <a:avLst/>
          </a:prstGeom>
        </p:spPr>
      </p:pic>
      <p:sp>
        <p:nvSpPr>
          <p:cNvPr id="9" name="Text 5"/>
          <p:cNvSpPr/>
          <p:nvPr/>
        </p:nvSpPr>
        <p:spPr>
          <a:xfrm>
            <a:off x="4783217" y="4161353"/>
            <a:ext cx="2366843" cy="687705"/>
          </a:xfrm>
          <a:prstGeom prst="rect">
            <a:avLst/>
          </a:prstGeom>
          <a:noFill/>
          <a:ln/>
        </p:spPr>
        <p:txBody>
          <a:bodyPr wrap="square" rtlCol="0" anchor="t"/>
          <a:lstStyle/>
          <a:p>
            <a:pPr marL="0" indent="0" algn="l">
              <a:lnSpc>
                <a:spcPts val="2709"/>
              </a:lnSpc>
              <a:buNone/>
            </a:pPr>
            <a:r>
              <a:rPr lang="en-US" sz="2167" b="1" dirty="0">
                <a:solidFill>
                  <a:srgbClr val="333F70"/>
                </a:solidFill>
                <a:latin typeface="Unbounded" pitchFamily="34" charset="0"/>
                <a:ea typeface="Unbounded" pitchFamily="34" charset="-122"/>
                <a:cs typeface="Unbounded" pitchFamily="34" charset="-120"/>
              </a:rPr>
              <a:t>Rich Cultural Heritage</a:t>
            </a:r>
            <a:endParaRPr lang="en-US" sz="2167" dirty="0"/>
          </a:p>
        </p:txBody>
      </p:sp>
      <p:sp>
        <p:nvSpPr>
          <p:cNvPr id="10" name="Text 6"/>
          <p:cNvSpPr/>
          <p:nvPr/>
        </p:nvSpPr>
        <p:spPr>
          <a:xfrm>
            <a:off x="4783217" y="4981099"/>
            <a:ext cx="2366843" cy="1980962"/>
          </a:xfrm>
          <a:prstGeom prst="rect">
            <a:avLst/>
          </a:prstGeom>
          <a:noFill/>
          <a:ln/>
        </p:spPr>
        <p:txBody>
          <a:bodyPr wrap="square" rtlCol="0" anchor="t"/>
          <a:lstStyle/>
          <a:p>
            <a:pPr marL="0" indent="0" algn="l">
              <a:lnSpc>
                <a:spcPts val="2600"/>
              </a:lnSpc>
              <a:buNone/>
            </a:pPr>
            <a:r>
              <a:rPr lang="en-US" sz="1734" dirty="0">
                <a:solidFill>
                  <a:srgbClr val="333F70"/>
                </a:solidFill>
                <a:latin typeface="Open Sans" pitchFamily="34" charset="0"/>
                <a:ea typeface="Open Sans" pitchFamily="34" charset="-122"/>
                <a:cs typeface="Open Sans" pitchFamily="34" charset="-120"/>
              </a:rPr>
              <a:t>From ancient folklore to captivating folk art, Nagaland's cultural legacy is a testament to the resilience and ingenuity of its people.</a:t>
            </a:r>
            <a:endParaRPr lang="en-US" sz="1734" dirty="0"/>
          </a:p>
        </p:txBody>
      </p:sp>
      <p:pic>
        <p:nvPicPr>
          <p:cNvPr id="11" name="Image 2" descr="preencoded.png"/>
          <p:cNvPicPr>
            <a:picLocks noChangeAspect="1"/>
          </p:cNvPicPr>
          <p:nvPr/>
        </p:nvPicPr>
        <p:blipFill>
          <a:blip r:embed="rId5"/>
          <a:stretch>
            <a:fillRect/>
          </a:stretch>
        </p:blipFill>
        <p:spPr>
          <a:xfrm>
            <a:off x="7480221" y="2423398"/>
            <a:ext cx="2366724" cy="1462683"/>
          </a:xfrm>
          <a:prstGeom prst="rect">
            <a:avLst/>
          </a:prstGeom>
        </p:spPr>
      </p:pic>
      <p:sp>
        <p:nvSpPr>
          <p:cNvPr id="12" name="Text 7"/>
          <p:cNvSpPr/>
          <p:nvPr/>
        </p:nvSpPr>
        <p:spPr>
          <a:xfrm>
            <a:off x="7480221" y="4161234"/>
            <a:ext cx="2366724" cy="687705"/>
          </a:xfrm>
          <a:prstGeom prst="rect">
            <a:avLst/>
          </a:prstGeom>
          <a:noFill/>
          <a:ln/>
        </p:spPr>
        <p:txBody>
          <a:bodyPr wrap="square" rtlCol="0" anchor="t"/>
          <a:lstStyle/>
          <a:p>
            <a:pPr marL="0" indent="0" algn="l">
              <a:lnSpc>
                <a:spcPts val="2709"/>
              </a:lnSpc>
              <a:buNone/>
            </a:pPr>
            <a:r>
              <a:rPr lang="en-US" sz="2167" b="1" dirty="0">
                <a:solidFill>
                  <a:srgbClr val="333F70"/>
                </a:solidFill>
                <a:latin typeface="Unbounded" pitchFamily="34" charset="0"/>
                <a:ea typeface="Unbounded" pitchFamily="34" charset="-122"/>
                <a:cs typeface="Unbounded" pitchFamily="34" charset="-120"/>
              </a:rPr>
              <a:t>Vibrant Festivals</a:t>
            </a:r>
            <a:endParaRPr lang="en-US" sz="2167" dirty="0"/>
          </a:p>
        </p:txBody>
      </p:sp>
      <p:sp>
        <p:nvSpPr>
          <p:cNvPr id="13" name="Text 8"/>
          <p:cNvSpPr/>
          <p:nvPr/>
        </p:nvSpPr>
        <p:spPr>
          <a:xfrm>
            <a:off x="7480221" y="4980980"/>
            <a:ext cx="2366724" cy="2641282"/>
          </a:xfrm>
          <a:prstGeom prst="rect">
            <a:avLst/>
          </a:prstGeom>
          <a:noFill/>
          <a:ln/>
        </p:spPr>
        <p:txBody>
          <a:bodyPr wrap="square" rtlCol="0" anchor="t"/>
          <a:lstStyle/>
          <a:p>
            <a:pPr marL="0" indent="0" algn="l">
              <a:lnSpc>
                <a:spcPts val="2600"/>
              </a:lnSpc>
              <a:buNone/>
            </a:pPr>
            <a:r>
              <a:rPr lang="en-US" sz="1734" dirty="0">
                <a:solidFill>
                  <a:srgbClr val="333F70"/>
                </a:solidFill>
                <a:latin typeface="Open Sans" pitchFamily="34" charset="0"/>
                <a:ea typeface="Open Sans" pitchFamily="34" charset="-122"/>
                <a:cs typeface="Open Sans" pitchFamily="34" charset="-120"/>
              </a:rPr>
              <a:t>Celebrations like the Hornbill Festival showcase the state's vibrant traditions, music, and dance, captivating visitors from around the world.</a:t>
            </a:r>
            <a:endParaRPr lang="en-US" sz="1734" dirty="0"/>
          </a:p>
        </p:txBody>
      </p:sp>
      <p:pic>
        <p:nvPicPr>
          <p:cNvPr id="14" name="Image 3" descr="preencoded.png"/>
          <p:cNvPicPr>
            <a:picLocks noChangeAspect="1"/>
          </p:cNvPicPr>
          <p:nvPr/>
        </p:nvPicPr>
        <p:blipFill>
          <a:blip r:embed="rId6"/>
          <a:stretch>
            <a:fillRect/>
          </a:stretch>
        </p:blipFill>
        <p:spPr>
          <a:xfrm>
            <a:off x="10177105" y="2423398"/>
            <a:ext cx="2366843" cy="1462802"/>
          </a:xfrm>
          <a:prstGeom prst="rect">
            <a:avLst/>
          </a:prstGeom>
        </p:spPr>
      </p:pic>
      <p:sp>
        <p:nvSpPr>
          <p:cNvPr id="15" name="Text 9"/>
          <p:cNvSpPr/>
          <p:nvPr/>
        </p:nvSpPr>
        <p:spPr>
          <a:xfrm>
            <a:off x="10177105" y="4161353"/>
            <a:ext cx="2366843" cy="687705"/>
          </a:xfrm>
          <a:prstGeom prst="rect">
            <a:avLst/>
          </a:prstGeom>
          <a:noFill/>
          <a:ln/>
        </p:spPr>
        <p:txBody>
          <a:bodyPr wrap="square" rtlCol="0" anchor="t"/>
          <a:lstStyle/>
          <a:p>
            <a:pPr marL="0" indent="0" algn="l">
              <a:lnSpc>
                <a:spcPts val="2709"/>
              </a:lnSpc>
              <a:buNone/>
            </a:pPr>
            <a:r>
              <a:rPr lang="en-US" sz="2167" b="1" dirty="0">
                <a:solidFill>
                  <a:srgbClr val="333F70"/>
                </a:solidFill>
                <a:latin typeface="Unbounded" pitchFamily="34" charset="0"/>
                <a:ea typeface="Unbounded" pitchFamily="34" charset="-122"/>
                <a:cs typeface="Unbounded" pitchFamily="34" charset="-120"/>
              </a:rPr>
              <a:t>Stunning Landscapes</a:t>
            </a:r>
            <a:endParaRPr lang="en-US" sz="2167" dirty="0"/>
          </a:p>
        </p:txBody>
      </p:sp>
      <p:sp>
        <p:nvSpPr>
          <p:cNvPr id="16" name="Text 10"/>
          <p:cNvSpPr/>
          <p:nvPr/>
        </p:nvSpPr>
        <p:spPr>
          <a:xfrm>
            <a:off x="10177105" y="4981099"/>
            <a:ext cx="2366843" cy="2641282"/>
          </a:xfrm>
          <a:prstGeom prst="rect">
            <a:avLst/>
          </a:prstGeom>
          <a:noFill/>
          <a:ln/>
        </p:spPr>
        <p:txBody>
          <a:bodyPr wrap="square" rtlCol="0" anchor="t"/>
          <a:lstStyle/>
          <a:p>
            <a:pPr marL="0" indent="0" algn="l">
              <a:lnSpc>
                <a:spcPts val="2600"/>
              </a:lnSpc>
              <a:buNone/>
            </a:pPr>
            <a:r>
              <a:rPr lang="en-US" sz="1734" dirty="0">
                <a:solidFill>
                  <a:srgbClr val="333F70"/>
                </a:solidFill>
                <a:latin typeface="Open Sans" pitchFamily="34" charset="0"/>
                <a:ea typeface="Open Sans" pitchFamily="34" charset="-122"/>
                <a:cs typeface="Open Sans" pitchFamily="34" charset="-120"/>
              </a:rPr>
              <a:t>Nagaland's breathtaking terrain, from rugged mountains to lush valleys, offers a serene backdrop for immersive cultural experiences.</a:t>
            </a:r>
            <a:endParaRPr lang="en-US" sz="173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134189"/>
            <a:ext cx="10554414" cy="1388745"/>
          </a:xfrm>
          <a:prstGeom prst="rect">
            <a:avLst/>
          </a:prstGeom>
          <a:noFill/>
          <a:ln/>
        </p:spPr>
        <p:txBody>
          <a:bodyPr wrap="squar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Nagaland's Captivating Folk Art</a:t>
            </a:r>
            <a:endParaRPr lang="en-US" sz="4374" dirty="0"/>
          </a:p>
        </p:txBody>
      </p:sp>
      <p:pic>
        <p:nvPicPr>
          <p:cNvPr id="5" name="Image 0" descr="preencoded.png"/>
          <p:cNvPicPr>
            <a:picLocks noChangeAspect="1"/>
          </p:cNvPicPr>
          <p:nvPr/>
        </p:nvPicPr>
        <p:blipFill>
          <a:blip r:embed="rId3"/>
          <a:stretch>
            <a:fillRect/>
          </a:stretch>
        </p:blipFill>
        <p:spPr>
          <a:xfrm>
            <a:off x="2037993" y="2967276"/>
            <a:ext cx="3295888" cy="2036921"/>
          </a:xfrm>
          <a:prstGeom prst="rect">
            <a:avLst/>
          </a:prstGeom>
        </p:spPr>
      </p:pic>
      <p:sp>
        <p:nvSpPr>
          <p:cNvPr id="6" name="Text 3"/>
          <p:cNvSpPr/>
          <p:nvPr/>
        </p:nvSpPr>
        <p:spPr>
          <a:xfrm>
            <a:off x="2037993" y="5281851"/>
            <a:ext cx="2777490"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Woodcarving</a:t>
            </a:r>
            <a:endParaRPr lang="en-US" sz="2187" dirty="0"/>
          </a:p>
        </p:txBody>
      </p:sp>
      <p:sp>
        <p:nvSpPr>
          <p:cNvPr id="7" name="Text 4"/>
          <p:cNvSpPr/>
          <p:nvPr/>
        </p:nvSpPr>
        <p:spPr>
          <a:xfrm>
            <a:off x="2037993" y="5762268"/>
            <a:ext cx="3295888" cy="1333024"/>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Naga artisans create intricate woodcarvings, often depicting scenes from their rich cultural heritage and daily life.</a:t>
            </a:r>
            <a:endParaRPr lang="en-US" sz="1750" dirty="0"/>
          </a:p>
        </p:txBody>
      </p:sp>
      <p:pic>
        <p:nvPicPr>
          <p:cNvPr id="8" name="Image 1" descr="preencoded.png"/>
          <p:cNvPicPr>
            <a:picLocks noChangeAspect="1"/>
          </p:cNvPicPr>
          <p:nvPr/>
        </p:nvPicPr>
        <p:blipFill>
          <a:blip r:embed="rId4"/>
          <a:stretch>
            <a:fillRect/>
          </a:stretch>
        </p:blipFill>
        <p:spPr>
          <a:xfrm>
            <a:off x="5667137" y="2967276"/>
            <a:ext cx="3296007" cy="2037040"/>
          </a:xfrm>
          <a:prstGeom prst="rect">
            <a:avLst/>
          </a:prstGeom>
        </p:spPr>
      </p:pic>
      <p:sp>
        <p:nvSpPr>
          <p:cNvPr id="9" name="Text 5"/>
          <p:cNvSpPr/>
          <p:nvPr/>
        </p:nvSpPr>
        <p:spPr>
          <a:xfrm>
            <a:off x="5667137" y="5281970"/>
            <a:ext cx="2777490"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Weaving</a:t>
            </a:r>
            <a:endParaRPr lang="en-US" sz="2187" dirty="0"/>
          </a:p>
        </p:txBody>
      </p:sp>
      <p:sp>
        <p:nvSpPr>
          <p:cNvPr id="10" name="Text 6"/>
          <p:cNvSpPr/>
          <p:nvPr/>
        </p:nvSpPr>
        <p:spPr>
          <a:xfrm>
            <a:off x="5667137" y="5762387"/>
            <a:ext cx="3296007" cy="1333024"/>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Naga women are renowned for their skilled weaving, producing vibrant textiles with intricate motifs and designs.</a:t>
            </a:r>
            <a:endParaRPr lang="en-US" sz="1750" dirty="0"/>
          </a:p>
        </p:txBody>
      </p:sp>
      <p:pic>
        <p:nvPicPr>
          <p:cNvPr id="11" name="Image 2" descr="preencoded.png"/>
          <p:cNvPicPr>
            <a:picLocks noChangeAspect="1"/>
          </p:cNvPicPr>
          <p:nvPr/>
        </p:nvPicPr>
        <p:blipFill>
          <a:blip r:embed="rId5"/>
          <a:stretch>
            <a:fillRect/>
          </a:stretch>
        </p:blipFill>
        <p:spPr>
          <a:xfrm>
            <a:off x="9296400" y="2967276"/>
            <a:ext cx="3296007" cy="2037040"/>
          </a:xfrm>
          <a:prstGeom prst="rect">
            <a:avLst/>
          </a:prstGeom>
        </p:spPr>
      </p:pic>
      <p:sp>
        <p:nvSpPr>
          <p:cNvPr id="12" name="Text 7"/>
          <p:cNvSpPr/>
          <p:nvPr/>
        </p:nvSpPr>
        <p:spPr>
          <a:xfrm>
            <a:off x="9296400" y="5281970"/>
            <a:ext cx="2777490"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Pottery</a:t>
            </a:r>
            <a:endParaRPr lang="en-US" sz="2187" dirty="0"/>
          </a:p>
        </p:txBody>
      </p:sp>
      <p:sp>
        <p:nvSpPr>
          <p:cNvPr id="13" name="Text 8"/>
          <p:cNvSpPr/>
          <p:nvPr/>
        </p:nvSpPr>
        <p:spPr>
          <a:xfrm>
            <a:off x="9296400" y="5762387"/>
            <a:ext cx="3296007" cy="1333024"/>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Naga potters craft unique earthenware vessels, often adorned with traditional symbols and patterns.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33199" y="644723"/>
            <a:ext cx="9306401" cy="1388745"/>
          </a:xfrm>
          <a:prstGeom prst="rect">
            <a:avLst/>
          </a:prstGeom>
          <a:noFill/>
          <a:ln/>
        </p:spPr>
        <p:txBody>
          <a:bodyPr wrap="squar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Festivals and Traditions of Nagaland</a:t>
            </a:r>
            <a:endParaRPr lang="en-US" sz="4374" dirty="0"/>
          </a:p>
        </p:txBody>
      </p:sp>
      <p:sp>
        <p:nvSpPr>
          <p:cNvPr id="6" name="Shape 3"/>
          <p:cNvSpPr/>
          <p:nvPr/>
        </p:nvSpPr>
        <p:spPr>
          <a:xfrm>
            <a:off x="1144310" y="2366724"/>
            <a:ext cx="44410" cy="5218152"/>
          </a:xfrm>
          <a:prstGeom prst="roundRect">
            <a:avLst>
              <a:gd name="adj" fmla="val 225151"/>
            </a:avLst>
          </a:prstGeom>
          <a:solidFill>
            <a:srgbClr val="BCDBD4"/>
          </a:solidFill>
          <a:ln/>
        </p:spPr>
      </p:sp>
      <p:sp>
        <p:nvSpPr>
          <p:cNvPr id="7" name="Shape 4"/>
          <p:cNvSpPr/>
          <p:nvPr/>
        </p:nvSpPr>
        <p:spPr>
          <a:xfrm>
            <a:off x="1416427" y="2844344"/>
            <a:ext cx="777597" cy="44410"/>
          </a:xfrm>
          <a:prstGeom prst="roundRect">
            <a:avLst>
              <a:gd name="adj" fmla="val 225151"/>
            </a:avLst>
          </a:prstGeom>
          <a:solidFill>
            <a:srgbClr val="BCDBD4"/>
          </a:solidFill>
          <a:ln/>
        </p:spPr>
      </p:sp>
      <p:sp>
        <p:nvSpPr>
          <p:cNvPr id="8" name="Shape 5"/>
          <p:cNvSpPr/>
          <p:nvPr/>
        </p:nvSpPr>
        <p:spPr>
          <a:xfrm>
            <a:off x="916484" y="2616637"/>
            <a:ext cx="499943" cy="499943"/>
          </a:xfrm>
          <a:prstGeom prst="roundRect">
            <a:avLst>
              <a:gd name="adj" fmla="val 20000"/>
            </a:avLst>
          </a:prstGeom>
          <a:solidFill>
            <a:srgbClr val="D6F5EE"/>
          </a:solidFill>
          <a:ln w="7620">
            <a:solidFill>
              <a:srgbClr val="BCDBD4"/>
            </a:solidFill>
            <a:prstDash val="solid"/>
          </a:ln>
        </p:spPr>
      </p:sp>
      <p:sp>
        <p:nvSpPr>
          <p:cNvPr id="9" name="Text 6"/>
          <p:cNvSpPr/>
          <p:nvPr/>
        </p:nvSpPr>
        <p:spPr>
          <a:xfrm>
            <a:off x="1079718" y="2658308"/>
            <a:ext cx="173355" cy="416481"/>
          </a:xfrm>
          <a:prstGeom prst="rect">
            <a:avLst/>
          </a:prstGeom>
          <a:noFill/>
          <a:ln/>
        </p:spPr>
        <p:txBody>
          <a:bodyPr wrap="none" rtlCol="0" anchor="t"/>
          <a:lstStyle/>
          <a:p>
            <a:pPr marL="0" indent="0" algn="ctr">
              <a:lnSpc>
                <a:spcPts val="3281"/>
              </a:lnSpc>
              <a:buNone/>
            </a:pPr>
            <a:r>
              <a:rPr lang="en-US" sz="2624" b="1" dirty="0">
                <a:solidFill>
                  <a:srgbClr val="333F70"/>
                </a:solidFill>
                <a:latin typeface="Unbounded" pitchFamily="34" charset="0"/>
                <a:ea typeface="Unbounded" pitchFamily="34" charset="-122"/>
                <a:cs typeface="Unbounded" pitchFamily="34" charset="-120"/>
              </a:rPr>
              <a:t>1</a:t>
            </a:r>
            <a:endParaRPr lang="en-US" sz="2624" dirty="0"/>
          </a:p>
        </p:txBody>
      </p:sp>
      <p:sp>
        <p:nvSpPr>
          <p:cNvPr id="10" name="Text 7"/>
          <p:cNvSpPr/>
          <p:nvPr/>
        </p:nvSpPr>
        <p:spPr>
          <a:xfrm>
            <a:off x="2388513" y="2588895"/>
            <a:ext cx="2804874"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Hornbill Festival</a:t>
            </a:r>
            <a:endParaRPr lang="en-US" sz="2187" dirty="0"/>
          </a:p>
        </p:txBody>
      </p:sp>
      <p:sp>
        <p:nvSpPr>
          <p:cNvPr id="11" name="Text 8"/>
          <p:cNvSpPr/>
          <p:nvPr/>
        </p:nvSpPr>
        <p:spPr>
          <a:xfrm>
            <a:off x="2388513" y="3069312"/>
            <a:ext cx="7751088" cy="666512"/>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An annual celebration showcasing the diverse cultures of Nagaland, featuring music, dance, and traditional games.</a:t>
            </a:r>
            <a:endParaRPr lang="en-US" sz="1750" dirty="0"/>
          </a:p>
        </p:txBody>
      </p:sp>
      <p:sp>
        <p:nvSpPr>
          <p:cNvPr id="12" name="Shape 9"/>
          <p:cNvSpPr/>
          <p:nvPr/>
        </p:nvSpPr>
        <p:spPr>
          <a:xfrm>
            <a:off x="1416427" y="4657785"/>
            <a:ext cx="777597" cy="44410"/>
          </a:xfrm>
          <a:prstGeom prst="roundRect">
            <a:avLst>
              <a:gd name="adj" fmla="val 225151"/>
            </a:avLst>
          </a:prstGeom>
          <a:solidFill>
            <a:srgbClr val="BCDBD4"/>
          </a:solidFill>
          <a:ln/>
        </p:spPr>
      </p:sp>
      <p:sp>
        <p:nvSpPr>
          <p:cNvPr id="13" name="Shape 10"/>
          <p:cNvSpPr/>
          <p:nvPr/>
        </p:nvSpPr>
        <p:spPr>
          <a:xfrm>
            <a:off x="916484" y="4430078"/>
            <a:ext cx="499943" cy="499943"/>
          </a:xfrm>
          <a:prstGeom prst="roundRect">
            <a:avLst>
              <a:gd name="adj" fmla="val 20000"/>
            </a:avLst>
          </a:prstGeom>
          <a:solidFill>
            <a:srgbClr val="D6F5EE"/>
          </a:solidFill>
          <a:ln w="7620">
            <a:solidFill>
              <a:srgbClr val="BCDBD4"/>
            </a:solidFill>
            <a:prstDash val="solid"/>
          </a:ln>
        </p:spPr>
      </p:sp>
      <p:sp>
        <p:nvSpPr>
          <p:cNvPr id="14" name="Text 11"/>
          <p:cNvSpPr/>
          <p:nvPr/>
        </p:nvSpPr>
        <p:spPr>
          <a:xfrm>
            <a:off x="1027212" y="4471749"/>
            <a:ext cx="278368" cy="416481"/>
          </a:xfrm>
          <a:prstGeom prst="rect">
            <a:avLst/>
          </a:prstGeom>
          <a:noFill/>
          <a:ln/>
        </p:spPr>
        <p:txBody>
          <a:bodyPr wrap="none" rtlCol="0" anchor="t"/>
          <a:lstStyle/>
          <a:p>
            <a:pPr marL="0" indent="0" algn="ctr">
              <a:lnSpc>
                <a:spcPts val="3281"/>
              </a:lnSpc>
              <a:buNone/>
            </a:pPr>
            <a:r>
              <a:rPr lang="en-US" sz="2624" b="1" dirty="0">
                <a:solidFill>
                  <a:srgbClr val="333F70"/>
                </a:solidFill>
                <a:latin typeface="Unbounded" pitchFamily="34" charset="0"/>
                <a:ea typeface="Unbounded" pitchFamily="34" charset="-122"/>
                <a:cs typeface="Unbounded" pitchFamily="34" charset="-120"/>
              </a:rPr>
              <a:t>2</a:t>
            </a:r>
            <a:endParaRPr lang="en-US" sz="2624" dirty="0"/>
          </a:p>
        </p:txBody>
      </p:sp>
      <p:sp>
        <p:nvSpPr>
          <p:cNvPr id="15" name="Text 12"/>
          <p:cNvSpPr/>
          <p:nvPr/>
        </p:nvSpPr>
        <p:spPr>
          <a:xfrm>
            <a:off x="2388513" y="4402336"/>
            <a:ext cx="2977634"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Sekrenyi Festival</a:t>
            </a:r>
            <a:endParaRPr lang="en-US" sz="2187" dirty="0"/>
          </a:p>
        </p:txBody>
      </p:sp>
      <p:sp>
        <p:nvSpPr>
          <p:cNvPr id="16" name="Text 13"/>
          <p:cNvSpPr/>
          <p:nvPr/>
        </p:nvSpPr>
        <p:spPr>
          <a:xfrm>
            <a:off x="2388513" y="4882753"/>
            <a:ext cx="7751088" cy="666512"/>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A sacred festival celebrated by the Angami tribe, marked by rituals, feasting, and the renewal of community bonds.</a:t>
            </a:r>
            <a:endParaRPr lang="en-US" sz="1750" dirty="0"/>
          </a:p>
        </p:txBody>
      </p:sp>
      <p:sp>
        <p:nvSpPr>
          <p:cNvPr id="17" name="Shape 14"/>
          <p:cNvSpPr/>
          <p:nvPr/>
        </p:nvSpPr>
        <p:spPr>
          <a:xfrm>
            <a:off x="1416427" y="6471225"/>
            <a:ext cx="777597" cy="44410"/>
          </a:xfrm>
          <a:prstGeom prst="roundRect">
            <a:avLst>
              <a:gd name="adj" fmla="val 225151"/>
            </a:avLst>
          </a:prstGeom>
          <a:solidFill>
            <a:srgbClr val="BCDBD4"/>
          </a:solidFill>
          <a:ln/>
        </p:spPr>
      </p:sp>
      <p:sp>
        <p:nvSpPr>
          <p:cNvPr id="18" name="Shape 15"/>
          <p:cNvSpPr/>
          <p:nvPr/>
        </p:nvSpPr>
        <p:spPr>
          <a:xfrm>
            <a:off x="916484" y="6243518"/>
            <a:ext cx="499943" cy="499943"/>
          </a:xfrm>
          <a:prstGeom prst="roundRect">
            <a:avLst>
              <a:gd name="adj" fmla="val 20000"/>
            </a:avLst>
          </a:prstGeom>
          <a:solidFill>
            <a:srgbClr val="D6F5EE"/>
          </a:solidFill>
          <a:ln w="7620">
            <a:solidFill>
              <a:srgbClr val="BCDBD4"/>
            </a:solidFill>
            <a:prstDash val="solid"/>
          </a:ln>
        </p:spPr>
      </p:sp>
      <p:sp>
        <p:nvSpPr>
          <p:cNvPr id="19" name="Text 16"/>
          <p:cNvSpPr/>
          <p:nvPr/>
        </p:nvSpPr>
        <p:spPr>
          <a:xfrm>
            <a:off x="1026616" y="6285190"/>
            <a:ext cx="279678" cy="416481"/>
          </a:xfrm>
          <a:prstGeom prst="rect">
            <a:avLst/>
          </a:prstGeom>
          <a:noFill/>
          <a:ln/>
        </p:spPr>
        <p:txBody>
          <a:bodyPr wrap="none" rtlCol="0" anchor="t"/>
          <a:lstStyle/>
          <a:p>
            <a:pPr marL="0" indent="0" algn="ctr">
              <a:lnSpc>
                <a:spcPts val="3281"/>
              </a:lnSpc>
              <a:buNone/>
            </a:pPr>
            <a:r>
              <a:rPr lang="en-US" sz="2624" b="1" dirty="0">
                <a:solidFill>
                  <a:srgbClr val="333F70"/>
                </a:solidFill>
                <a:latin typeface="Unbounded" pitchFamily="34" charset="0"/>
                <a:ea typeface="Unbounded" pitchFamily="34" charset="-122"/>
                <a:cs typeface="Unbounded" pitchFamily="34" charset="-120"/>
              </a:rPr>
              <a:t>3</a:t>
            </a:r>
            <a:endParaRPr lang="en-US" sz="2624" dirty="0"/>
          </a:p>
        </p:txBody>
      </p:sp>
      <p:sp>
        <p:nvSpPr>
          <p:cNvPr id="20" name="Text 17"/>
          <p:cNvSpPr/>
          <p:nvPr/>
        </p:nvSpPr>
        <p:spPr>
          <a:xfrm>
            <a:off x="2388513" y="6215777"/>
            <a:ext cx="2777490"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Moatsu Mong</a:t>
            </a:r>
            <a:endParaRPr lang="en-US" sz="2187" dirty="0"/>
          </a:p>
        </p:txBody>
      </p:sp>
      <p:sp>
        <p:nvSpPr>
          <p:cNvPr id="21" name="Text 18"/>
          <p:cNvSpPr/>
          <p:nvPr/>
        </p:nvSpPr>
        <p:spPr>
          <a:xfrm>
            <a:off x="2388513" y="6696194"/>
            <a:ext cx="7751088" cy="666512"/>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A spring festival celebrated by the Ao tribe, involving traditional dances, feasting, and the strengthening of social ties.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1997035"/>
          </a:xfrm>
          <a:prstGeom prst="rect">
            <a:avLst/>
          </a:prstGeom>
        </p:spPr>
      </p:pic>
      <p:sp>
        <p:nvSpPr>
          <p:cNvPr id="5" name="Text 2"/>
          <p:cNvSpPr/>
          <p:nvPr/>
        </p:nvSpPr>
        <p:spPr>
          <a:xfrm>
            <a:off x="3520678" y="2437209"/>
            <a:ext cx="6280071" cy="499229"/>
          </a:xfrm>
          <a:prstGeom prst="rect">
            <a:avLst/>
          </a:prstGeom>
          <a:noFill/>
          <a:ln/>
        </p:spPr>
        <p:txBody>
          <a:bodyPr wrap="none" rtlCol="0" anchor="t"/>
          <a:lstStyle/>
          <a:p>
            <a:pPr marL="0" indent="0">
              <a:lnSpc>
                <a:spcPts val="3931"/>
              </a:lnSpc>
              <a:buNone/>
            </a:pPr>
            <a:r>
              <a:rPr lang="en-US" sz="3145" b="1" dirty="0">
                <a:solidFill>
                  <a:srgbClr val="333F70"/>
                </a:solidFill>
                <a:latin typeface="Unbounded" pitchFamily="34" charset="0"/>
                <a:ea typeface="Unbounded" pitchFamily="34" charset="-122"/>
                <a:cs typeface="Unbounded" pitchFamily="34" charset="-120"/>
              </a:rPr>
              <a:t>Rajasthan: A Regal Affair</a:t>
            </a:r>
            <a:endParaRPr lang="en-US" sz="3145" dirty="0"/>
          </a:p>
        </p:txBody>
      </p:sp>
      <p:sp>
        <p:nvSpPr>
          <p:cNvPr id="6" name="Text 3"/>
          <p:cNvSpPr/>
          <p:nvPr/>
        </p:nvSpPr>
        <p:spPr>
          <a:xfrm>
            <a:off x="3520678" y="3175992"/>
            <a:ext cx="7589044" cy="719018"/>
          </a:xfrm>
          <a:prstGeom prst="rect">
            <a:avLst/>
          </a:prstGeom>
          <a:noFill/>
          <a:ln/>
        </p:spPr>
        <p:txBody>
          <a:bodyPr wrap="square" rtlCol="0" anchor="t"/>
          <a:lstStyle/>
          <a:p>
            <a:pPr marL="0" indent="0">
              <a:lnSpc>
                <a:spcPts val="1887"/>
              </a:lnSpc>
              <a:buNone/>
            </a:pPr>
            <a:r>
              <a:rPr lang="en-US" sz="1258" dirty="0">
                <a:solidFill>
                  <a:srgbClr val="333F70"/>
                </a:solidFill>
                <a:latin typeface="Open Sans" pitchFamily="34" charset="0"/>
                <a:ea typeface="Open Sans" pitchFamily="34" charset="-122"/>
                <a:cs typeface="Open Sans" pitchFamily="34" charset="-120"/>
              </a:rPr>
              <a:t>Rajasthan, the "Land of Kings," is a mesmerizing tapestry of royal heritage, captivating landscapes, and vibrant cultural traditions. From the grand medieval fortresses to the vibrant markets, Rajasthan beckons visitors to immerse themselves in its regal splendor.</a:t>
            </a:r>
            <a:endParaRPr lang="en-US" sz="1258" dirty="0"/>
          </a:p>
        </p:txBody>
      </p:sp>
      <p:sp>
        <p:nvSpPr>
          <p:cNvPr id="7" name="Text 4"/>
          <p:cNvSpPr/>
          <p:nvPr/>
        </p:nvSpPr>
        <p:spPr>
          <a:xfrm>
            <a:off x="3520678" y="4074676"/>
            <a:ext cx="7589044" cy="1198364"/>
          </a:xfrm>
          <a:prstGeom prst="rect">
            <a:avLst/>
          </a:prstGeom>
          <a:noFill/>
          <a:ln/>
        </p:spPr>
        <p:txBody>
          <a:bodyPr wrap="square" rtlCol="0" anchor="t"/>
          <a:lstStyle/>
          <a:p>
            <a:pPr marL="0" indent="0">
              <a:lnSpc>
                <a:spcPts val="1887"/>
              </a:lnSpc>
              <a:buNone/>
            </a:pPr>
            <a:r>
              <a:rPr lang="en-US" sz="1258" dirty="0">
                <a:solidFill>
                  <a:srgbClr val="333F70"/>
                </a:solidFill>
                <a:latin typeface="Open Sans" pitchFamily="34" charset="0"/>
                <a:ea typeface="Open Sans" pitchFamily="34" charset="-122"/>
                <a:cs typeface="Open Sans" pitchFamily="34" charset="-120"/>
              </a:rPr>
              <a:t>Renowned for its magnificent palaces, Rajasthan offers a glimpse into the opulent lifestyles of its former royal dynasties. Explore the intricate architecture, ornate interiors, and well-preserved history that permeates these architectural marvels. The iconic Amber Fort, Mehrangarh Fort, and City Palace in Udaipur are just a few of the must-see destinations that showcase Rajasthan's enduring royal legacy.</a:t>
            </a:r>
            <a:endParaRPr lang="en-US" sz="1258" dirty="0"/>
          </a:p>
        </p:txBody>
      </p:sp>
      <p:sp>
        <p:nvSpPr>
          <p:cNvPr id="8" name="Text 5"/>
          <p:cNvSpPr/>
          <p:nvPr/>
        </p:nvSpPr>
        <p:spPr>
          <a:xfrm>
            <a:off x="3520678" y="5452705"/>
            <a:ext cx="7589044" cy="1198364"/>
          </a:xfrm>
          <a:prstGeom prst="rect">
            <a:avLst/>
          </a:prstGeom>
          <a:noFill/>
          <a:ln/>
        </p:spPr>
        <p:txBody>
          <a:bodyPr wrap="square" rtlCol="0" anchor="t"/>
          <a:lstStyle/>
          <a:p>
            <a:pPr marL="0" indent="0">
              <a:lnSpc>
                <a:spcPts val="1887"/>
              </a:lnSpc>
              <a:buNone/>
            </a:pPr>
            <a:r>
              <a:rPr lang="en-US" sz="1258" dirty="0">
                <a:solidFill>
                  <a:srgbClr val="333F70"/>
                </a:solidFill>
                <a:latin typeface="Open Sans" pitchFamily="34" charset="0"/>
                <a:ea typeface="Open Sans" pitchFamily="34" charset="-122"/>
                <a:cs typeface="Open Sans" pitchFamily="34" charset="-120"/>
              </a:rPr>
              <a:t>Beyond the palatial grandeur, Rajasthan captivates with its vibrant cultural tapestry. Witness the skilled artisanry of local craftspeople, from the renowned Rajasthani textiles and carpets to the breathtaking miniature paintings. Immerse yourself in the rhythmic beats of traditional music and dance, which have been passed down through generations, and savor the rich, flavorful cuisine that reflects the region's diverse culinary influences.</a:t>
            </a:r>
            <a:endParaRPr lang="en-US" sz="1258" dirty="0"/>
          </a:p>
        </p:txBody>
      </p:sp>
      <p:sp>
        <p:nvSpPr>
          <p:cNvPr id="9" name="Text 6"/>
          <p:cNvSpPr/>
          <p:nvPr/>
        </p:nvSpPr>
        <p:spPr>
          <a:xfrm>
            <a:off x="3520678" y="6830735"/>
            <a:ext cx="7589044" cy="958691"/>
          </a:xfrm>
          <a:prstGeom prst="rect">
            <a:avLst/>
          </a:prstGeom>
          <a:noFill/>
          <a:ln/>
        </p:spPr>
        <p:txBody>
          <a:bodyPr wrap="square" rtlCol="0" anchor="t"/>
          <a:lstStyle/>
          <a:p>
            <a:pPr marL="0" indent="0">
              <a:lnSpc>
                <a:spcPts val="1887"/>
              </a:lnSpc>
              <a:buNone/>
            </a:pPr>
            <a:r>
              <a:rPr lang="en-US" sz="1258" dirty="0">
                <a:solidFill>
                  <a:srgbClr val="333F70"/>
                </a:solidFill>
                <a:latin typeface="Open Sans" pitchFamily="34" charset="0"/>
                <a:ea typeface="Open Sans" pitchFamily="34" charset="-122"/>
                <a:cs typeface="Open Sans" pitchFamily="34" charset="-120"/>
              </a:rPr>
              <a:t>From the sun-drenched deserts of Thar to the serene lakes and verdant hills, Rajasthan's natural beauty is truly breathtaking. Embark on camel safaris, explore the rugged terrain on horseback, or simply bask in the tranquility of the countryside, where time seems to stand still. Rajasthan's captivating landscapes provide the perfect backdrop for a truly unforgettable cultural odyssey.</a:t>
            </a:r>
            <a:endParaRPr lang="en-US" sz="1258" dirty="0"/>
          </a:p>
        </p:txBody>
      </p:sp>
      <p:pic>
        <p:nvPicPr>
          <p:cNvPr id="2050" name="Picture 2" descr="https://www.holidify.com/images/bgImages/AJMER.jpg"/>
          <p:cNvPicPr>
            <a:picLocks noChangeAspect="1" noChangeArrowheads="1"/>
          </p:cNvPicPr>
          <p:nvPr/>
        </p:nvPicPr>
        <p:blipFill rotWithShape="1">
          <a:blip r:embed="rId4">
            <a:extLst>
              <a:ext uri="{28A0092B-C50C-407E-A947-70E740481C1C}">
                <a14:useLocalDpi xmlns:a14="http://schemas.microsoft.com/office/drawing/2010/main" val="0"/>
              </a:ext>
            </a:extLst>
          </a:blip>
          <a:srcRect l="17058" t="15969" r="47342"/>
          <a:stretch/>
        </p:blipFill>
        <p:spPr bwMode="auto">
          <a:xfrm>
            <a:off x="0" y="1997034"/>
            <a:ext cx="3520678" cy="62325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074301"/>
            <a:ext cx="10554414" cy="1388745"/>
          </a:xfrm>
          <a:prstGeom prst="rect">
            <a:avLst/>
          </a:prstGeom>
          <a:noFill/>
          <a:ln/>
        </p:spPr>
        <p:txBody>
          <a:bodyPr wrap="square" rtlCol="0" anchor="t"/>
          <a:lstStyle/>
          <a:p>
            <a:pPr marL="0" indent="0">
              <a:lnSpc>
                <a:spcPts val="5468"/>
              </a:lnSpc>
              <a:buNone/>
            </a:pPr>
            <a:r>
              <a:rPr lang="en-US" sz="4374" b="1" dirty="0">
                <a:solidFill>
                  <a:srgbClr val="333F70"/>
                </a:solidFill>
                <a:latin typeface="Unbounded" pitchFamily="34" charset="0"/>
                <a:ea typeface="Unbounded" pitchFamily="34" charset="-122"/>
                <a:cs typeface="Unbounded" pitchFamily="34" charset="-120"/>
              </a:rPr>
              <a:t>Rajasthan's Renowned Craftsmanship</a:t>
            </a:r>
            <a:endParaRPr lang="en-US" sz="4374" dirty="0"/>
          </a:p>
        </p:txBody>
      </p:sp>
      <p:pic>
        <p:nvPicPr>
          <p:cNvPr id="5" name="Image 0" descr="preencoded.png"/>
          <p:cNvPicPr>
            <a:picLocks noChangeAspect="1"/>
          </p:cNvPicPr>
          <p:nvPr/>
        </p:nvPicPr>
        <p:blipFill>
          <a:blip r:embed="rId3"/>
          <a:stretch>
            <a:fillRect/>
          </a:stretch>
        </p:blipFill>
        <p:spPr>
          <a:xfrm>
            <a:off x="2037993" y="2907387"/>
            <a:ext cx="2388632" cy="1476256"/>
          </a:xfrm>
          <a:prstGeom prst="rect">
            <a:avLst/>
          </a:prstGeom>
        </p:spPr>
      </p:pic>
      <p:sp>
        <p:nvSpPr>
          <p:cNvPr id="6" name="Text 3"/>
          <p:cNvSpPr/>
          <p:nvPr/>
        </p:nvSpPr>
        <p:spPr>
          <a:xfrm>
            <a:off x="2037993" y="4661297"/>
            <a:ext cx="2388632"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Pottery</a:t>
            </a:r>
            <a:endParaRPr lang="en-US" sz="2187" dirty="0"/>
          </a:p>
        </p:txBody>
      </p:sp>
      <p:sp>
        <p:nvSpPr>
          <p:cNvPr id="7" name="Text 4"/>
          <p:cNvSpPr/>
          <p:nvPr/>
        </p:nvSpPr>
        <p:spPr>
          <a:xfrm>
            <a:off x="2037993" y="5141714"/>
            <a:ext cx="2388632" cy="1666280"/>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Rajasthan is renowned for its intricate and colorful pottery, crafted with traditional techniques.</a:t>
            </a:r>
            <a:endParaRPr lang="en-US" sz="1750" dirty="0"/>
          </a:p>
        </p:txBody>
      </p:sp>
      <p:pic>
        <p:nvPicPr>
          <p:cNvPr id="8" name="Image 1" descr="preencoded.png"/>
          <p:cNvPicPr>
            <a:picLocks noChangeAspect="1"/>
          </p:cNvPicPr>
          <p:nvPr/>
        </p:nvPicPr>
        <p:blipFill>
          <a:blip r:embed="rId4"/>
          <a:stretch>
            <a:fillRect/>
          </a:stretch>
        </p:blipFill>
        <p:spPr>
          <a:xfrm>
            <a:off x="4759881" y="2907387"/>
            <a:ext cx="2388632" cy="1476256"/>
          </a:xfrm>
          <a:prstGeom prst="rect">
            <a:avLst/>
          </a:prstGeom>
        </p:spPr>
      </p:pic>
      <p:sp>
        <p:nvSpPr>
          <p:cNvPr id="9" name="Text 5"/>
          <p:cNvSpPr/>
          <p:nvPr/>
        </p:nvSpPr>
        <p:spPr>
          <a:xfrm>
            <a:off x="4759881" y="4661297"/>
            <a:ext cx="2388632"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Textiles</a:t>
            </a:r>
            <a:endParaRPr lang="en-US" sz="2187" dirty="0"/>
          </a:p>
        </p:txBody>
      </p:sp>
      <p:sp>
        <p:nvSpPr>
          <p:cNvPr id="10" name="Text 6"/>
          <p:cNvSpPr/>
          <p:nvPr/>
        </p:nvSpPr>
        <p:spPr>
          <a:xfrm>
            <a:off x="4759881" y="5141714"/>
            <a:ext cx="2388632" cy="1999536"/>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From vibrant block prints to delicate embroidery, Rajasthan's textile heritage is a visual delight.</a:t>
            </a:r>
            <a:endParaRPr lang="en-US" sz="1750" dirty="0"/>
          </a:p>
        </p:txBody>
      </p:sp>
      <p:pic>
        <p:nvPicPr>
          <p:cNvPr id="11" name="Image 2" descr="preencoded.png"/>
          <p:cNvPicPr>
            <a:picLocks noChangeAspect="1"/>
          </p:cNvPicPr>
          <p:nvPr/>
        </p:nvPicPr>
        <p:blipFill>
          <a:blip r:embed="rId5"/>
          <a:stretch>
            <a:fillRect/>
          </a:stretch>
        </p:blipFill>
        <p:spPr>
          <a:xfrm>
            <a:off x="7481768" y="2907387"/>
            <a:ext cx="2388632" cy="1476256"/>
          </a:xfrm>
          <a:prstGeom prst="rect">
            <a:avLst/>
          </a:prstGeom>
        </p:spPr>
      </p:pic>
      <p:sp>
        <p:nvSpPr>
          <p:cNvPr id="12" name="Text 7"/>
          <p:cNvSpPr/>
          <p:nvPr/>
        </p:nvSpPr>
        <p:spPr>
          <a:xfrm>
            <a:off x="7481768" y="4661297"/>
            <a:ext cx="2388632" cy="347186"/>
          </a:xfrm>
          <a:prstGeom prst="rect">
            <a:avLst/>
          </a:prstGeom>
          <a:noFill/>
          <a:ln/>
        </p:spPr>
        <p:txBody>
          <a:bodyPr wrap="non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Jewelry</a:t>
            </a:r>
            <a:endParaRPr lang="en-US" sz="2187" dirty="0"/>
          </a:p>
        </p:txBody>
      </p:sp>
      <p:sp>
        <p:nvSpPr>
          <p:cNvPr id="13" name="Text 8"/>
          <p:cNvSpPr/>
          <p:nvPr/>
        </p:nvSpPr>
        <p:spPr>
          <a:xfrm>
            <a:off x="7481768" y="5141714"/>
            <a:ext cx="2388632" cy="1666280"/>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Rajasthani artisans create stunning jewelry, including intricate silver and gold pieces.</a:t>
            </a:r>
            <a:endParaRPr lang="en-US" sz="1750" dirty="0"/>
          </a:p>
        </p:txBody>
      </p:sp>
      <p:pic>
        <p:nvPicPr>
          <p:cNvPr id="14" name="Image 3" descr="preencoded.png"/>
          <p:cNvPicPr>
            <a:picLocks noChangeAspect="1"/>
          </p:cNvPicPr>
          <p:nvPr/>
        </p:nvPicPr>
        <p:blipFill>
          <a:blip r:embed="rId6"/>
          <a:stretch>
            <a:fillRect/>
          </a:stretch>
        </p:blipFill>
        <p:spPr>
          <a:xfrm>
            <a:off x="10203656" y="2907387"/>
            <a:ext cx="2388751" cy="1476256"/>
          </a:xfrm>
          <a:prstGeom prst="rect">
            <a:avLst/>
          </a:prstGeom>
        </p:spPr>
      </p:pic>
      <p:sp>
        <p:nvSpPr>
          <p:cNvPr id="15" name="Text 9"/>
          <p:cNvSpPr/>
          <p:nvPr/>
        </p:nvSpPr>
        <p:spPr>
          <a:xfrm>
            <a:off x="10203656" y="4661297"/>
            <a:ext cx="2388751" cy="694373"/>
          </a:xfrm>
          <a:prstGeom prst="rect">
            <a:avLst/>
          </a:prstGeom>
          <a:noFill/>
          <a:ln/>
        </p:spPr>
        <p:txBody>
          <a:bodyPr wrap="square" rtlCol="0" anchor="t"/>
          <a:lstStyle/>
          <a:p>
            <a:pPr marL="0" indent="0" algn="l">
              <a:lnSpc>
                <a:spcPts val="2734"/>
              </a:lnSpc>
              <a:buNone/>
            </a:pPr>
            <a:r>
              <a:rPr lang="en-US" sz="2187" b="1" dirty="0">
                <a:solidFill>
                  <a:srgbClr val="333F70"/>
                </a:solidFill>
                <a:latin typeface="Unbounded" pitchFamily="34" charset="0"/>
                <a:ea typeface="Unbounded" pitchFamily="34" charset="-122"/>
                <a:cs typeface="Unbounded" pitchFamily="34" charset="-120"/>
              </a:rPr>
              <a:t>Miniature Painting</a:t>
            </a:r>
            <a:endParaRPr lang="en-US" sz="2187" dirty="0"/>
          </a:p>
        </p:txBody>
      </p:sp>
      <p:sp>
        <p:nvSpPr>
          <p:cNvPr id="16" name="Text 10"/>
          <p:cNvSpPr/>
          <p:nvPr/>
        </p:nvSpPr>
        <p:spPr>
          <a:xfrm>
            <a:off x="10203656" y="5488900"/>
            <a:ext cx="2388751" cy="1666280"/>
          </a:xfrm>
          <a:prstGeom prst="rect">
            <a:avLst/>
          </a:prstGeom>
          <a:noFill/>
          <a:ln/>
        </p:spPr>
        <p:txBody>
          <a:bodyPr wrap="square" rtlCol="0" anchor="t"/>
          <a:lstStyle/>
          <a:p>
            <a:pPr marL="0" indent="0" algn="l">
              <a:lnSpc>
                <a:spcPts val="2624"/>
              </a:lnSpc>
              <a:buNone/>
            </a:pPr>
            <a:r>
              <a:rPr lang="en-US" sz="1750" dirty="0">
                <a:solidFill>
                  <a:srgbClr val="333F70"/>
                </a:solidFill>
                <a:latin typeface="Open Sans" pitchFamily="34" charset="0"/>
                <a:ea typeface="Open Sans" pitchFamily="34" charset="-122"/>
                <a:cs typeface="Open Sans" pitchFamily="34" charset="-120"/>
              </a:rPr>
              <a:t>The state's rich artistic legacy is showcased in the delicate and intricate miniature paintings.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31148"/>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2493407"/>
          </a:xfrm>
          <a:prstGeom prst="rect">
            <a:avLst/>
          </a:prstGeom>
        </p:spPr>
      </p:pic>
      <p:sp>
        <p:nvSpPr>
          <p:cNvPr id="5" name="Text 2"/>
          <p:cNvSpPr/>
          <p:nvPr/>
        </p:nvSpPr>
        <p:spPr>
          <a:xfrm>
            <a:off x="2577584" y="3041928"/>
            <a:ext cx="8858845" cy="623411"/>
          </a:xfrm>
          <a:prstGeom prst="rect">
            <a:avLst/>
          </a:prstGeom>
          <a:noFill/>
          <a:ln/>
        </p:spPr>
        <p:txBody>
          <a:bodyPr wrap="none" rtlCol="0" anchor="t"/>
          <a:lstStyle/>
          <a:p>
            <a:pPr marL="0" indent="0">
              <a:lnSpc>
                <a:spcPts val="4908"/>
              </a:lnSpc>
              <a:buNone/>
            </a:pPr>
            <a:r>
              <a:rPr lang="en-US" sz="3927" b="1" dirty="0">
                <a:solidFill>
                  <a:srgbClr val="333F70"/>
                </a:solidFill>
                <a:latin typeface="Unbounded" pitchFamily="34" charset="0"/>
                <a:ea typeface="Unbounded" pitchFamily="34" charset="-122"/>
                <a:cs typeface="Unbounded" pitchFamily="34" charset="-120"/>
              </a:rPr>
              <a:t>Regal Splendor of Rajasthan</a:t>
            </a:r>
            <a:endParaRPr lang="en-US" sz="3927" dirty="0"/>
          </a:p>
        </p:txBody>
      </p:sp>
      <p:pic>
        <p:nvPicPr>
          <p:cNvPr id="6" name="Image 1" descr="preencoded.png"/>
          <p:cNvPicPr>
            <a:picLocks noChangeAspect="1"/>
          </p:cNvPicPr>
          <p:nvPr/>
        </p:nvPicPr>
        <p:blipFill>
          <a:blip r:embed="rId4"/>
          <a:stretch>
            <a:fillRect/>
          </a:stretch>
        </p:blipFill>
        <p:spPr>
          <a:xfrm>
            <a:off x="2577584" y="3964543"/>
            <a:ext cx="2958941" cy="1828681"/>
          </a:xfrm>
          <a:prstGeom prst="rect">
            <a:avLst/>
          </a:prstGeom>
        </p:spPr>
      </p:pic>
      <p:sp>
        <p:nvSpPr>
          <p:cNvPr id="7" name="Text 3"/>
          <p:cNvSpPr/>
          <p:nvPr/>
        </p:nvSpPr>
        <p:spPr>
          <a:xfrm>
            <a:off x="2577584" y="6042541"/>
            <a:ext cx="2842022" cy="311587"/>
          </a:xfrm>
          <a:prstGeom prst="rect">
            <a:avLst/>
          </a:prstGeom>
          <a:noFill/>
          <a:ln/>
        </p:spPr>
        <p:txBody>
          <a:bodyPr wrap="none" rtlCol="0" anchor="t"/>
          <a:lstStyle/>
          <a:p>
            <a:pPr marL="0" indent="0" algn="l">
              <a:lnSpc>
                <a:spcPts val="2454"/>
              </a:lnSpc>
              <a:buNone/>
            </a:pPr>
            <a:r>
              <a:rPr lang="en-US" sz="1963" b="1" dirty="0">
                <a:solidFill>
                  <a:srgbClr val="333F70"/>
                </a:solidFill>
                <a:latin typeface="Unbounded" pitchFamily="34" charset="0"/>
                <a:ea typeface="Unbounded" pitchFamily="34" charset="-122"/>
                <a:cs typeface="Unbounded" pitchFamily="34" charset="-120"/>
              </a:rPr>
              <a:t>Forts and Palaces</a:t>
            </a:r>
            <a:endParaRPr lang="en-US" sz="1963" dirty="0"/>
          </a:p>
        </p:txBody>
      </p:sp>
      <p:sp>
        <p:nvSpPr>
          <p:cNvPr id="8" name="Text 4"/>
          <p:cNvSpPr/>
          <p:nvPr/>
        </p:nvSpPr>
        <p:spPr>
          <a:xfrm>
            <a:off x="2577584" y="6473785"/>
            <a:ext cx="2958941" cy="1196340"/>
          </a:xfrm>
          <a:prstGeom prst="rect">
            <a:avLst/>
          </a:prstGeom>
          <a:noFill/>
          <a:ln/>
        </p:spPr>
        <p:txBody>
          <a:bodyPr wrap="square" rtlCol="0" anchor="t"/>
          <a:lstStyle/>
          <a:p>
            <a:pPr marL="0" indent="0" algn="l">
              <a:lnSpc>
                <a:spcPts val="2356"/>
              </a:lnSpc>
              <a:buNone/>
            </a:pPr>
            <a:r>
              <a:rPr lang="en-US" sz="1571" dirty="0">
                <a:solidFill>
                  <a:srgbClr val="333F70"/>
                </a:solidFill>
                <a:latin typeface="Open Sans" pitchFamily="34" charset="0"/>
                <a:ea typeface="Open Sans" pitchFamily="34" charset="-122"/>
                <a:cs typeface="Open Sans" pitchFamily="34" charset="-120"/>
              </a:rPr>
              <a:t>Discover the grand fortresses and opulent palaces that have witnessed Rajasthan's illustrious history.</a:t>
            </a:r>
            <a:endParaRPr lang="en-US" sz="1571" dirty="0"/>
          </a:p>
        </p:txBody>
      </p:sp>
      <p:pic>
        <p:nvPicPr>
          <p:cNvPr id="9" name="Image 2" descr="preencoded.png"/>
          <p:cNvPicPr>
            <a:picLocks noChangeAspect="1"/>
          </p:cNvPicPr>
          <p:nvPr/>
        </p:nvPicPr>
        <p:blipFill>
          <a:blip r:embed="rId5"/>
          <a:stretch>
            <a:fillRect/>
          </a:stretch>
        </p:blipFill>
        <p:spPr>
          <a:xfrm>
            <a:off x="5835729" y="3964543"/>
            <a:ext cx="2958941" cy="1828681"/>
          </a:xfrm>
          <a:prstGeom prst="rect">
            <a:avLst/>
          </a:prstGeom>
        </p:spPr>
      </p:pic>
      <p:sp>
        <p:nvSpPr>
          <p:cNvPr id="10" name="Text 5"/>
          <p:cNvSpPr/>
          <p:nvPr/>
        </p:nvSpPr>
        <p:spPr>
          <a:xfrm>
            <a:off x="5835729" y="6042541"/>
            <a:ext cx="2958941" cy="623173"/>
          </a:xfrm>
          <a:prstGeom prst="rect">
            <a:avLst/>
          </a:prstGeom>
          <a:noFill/>
          <a:ln/>
        </p:spPr>
        <p:txBody>
          <a:bodyPr wrap="square" rtlCol="0" anchor="t"/>
          <a:lstStyle/>
          <a:p>
            <a:pPr marL="0" indent="0" algn="l">
              <a:lnSpc>
                <a:spcPts val="2454"/>
              </a:lnSpc>
              <a:buNone/>
            </a:pPr>
            <a:r>
              <a:rPr lang="en-US" sz="1963" b="1" dirty="0">
                <a:solidFill>
                  <a:srgbClr val="333F70"/>
                </a:solidFill>
                <a:latin typeface="Unbounded" pitchFamily="34" charset="0"/>
                <a:ea typeface="Unbounded" pitchFamily="34" charset="-122"/>
                <a:cs typeface="Unbounded" pitchFamily="34" charset="-120"/>
              </a:rPr>
              <a:t>Desert Landscapes</a:t>
            </a:r>
            <a:endParaRPr lang="en-US" sz="1963" dirty="0"/>
          </a:p>
        </p:txBody>
      </p:sp>
      <p:sp>
        <p:nvSpPr>
          <p:cNvPr id="11" name="Text 6"/>
          <p:cNvSpPr/>
          <p:nvPr/>
        </p:nvSpPr>
        <p:spPr>
          <a:xfrm>
            <a:off x="5835729" y="6785372"/>
            <a:ext cx="2958941" cy="897255"/>
          </a:xfrm>
          <a:prstGeom prst="rect">
            <a:avLst/>
          </a:prstGeom>
          <a:noFill/>
          <a:ln/>
        </p:spPr>
        <p:txBody>
          <a:bodyPr wrap="square" rtlCol="0" anchor="t"/>
          <a:lstStyle/>
          <a:p>
            <a:pPr marL="0" indent="0" algn="l">
              <a:lnSpc>
                <a:spcPts val="2356"/>
              </a:lnSpc>
              <a:buNone/>
            </a:pPr>
            <a:r>
              <a:rPr lang="en-US" sz="1571" dirty="0">
                <a:solidFill>
                  <a:srgbClr val="333F70"/>
                </a:solidFill>
                <a:latin typeface="Open Sans" pitchFamily="34" charset="0"/>
                <a:ea typeface="Open Sans" pitchFamily="34" charset="-122"/>
                <a:cs typeface="Open Sans" pitchFamily="34" charset="-120"/>
              </a:rPr>
              <a:t>Explore the captivating desert scenery, including the vast dunes and serene oases.</a:t>
            </a:r>
            <a:endParaRPr lang="en-US" sz="1571" dirty="0"/>
          </a:p>
        </p:txBody>
      </p:sp>
      <p:pic>
        <p:nvPicPr>
          <p:cNvPr id="12" name="Image 3" descr="preencoded.png"/>
          <p:cNvPicPr>
            <a:picLocks noChangeAspect="1"/>
          </p:cNvPicPr>
          <p:nvPr/>
        </p:nvPicPr>
        <p:blipFill>
          <a:blip r:embed="rId6"/>
          <a:stretch>
            <a:fillRect/>
          </a:stretch>
        </p:blipFill>
        <p:spPr>
          <a:xfrm>
            <a:off x="9093875" y="3964543"/>
            <a:ext cx="2958941" cy="1828681"/>
          </a:xfrm>
          <a:prstGeom prst="rect">
            <a:avLst/>
          </a:prstGeom>
        </p:spPr>
      </p:pic>
      <p:sp>
        <p:nvSpPr>
          <p:cNvPr id="13" name="Text 7"/>
          <p:cNvSpPr/>
          <p:nvPr/>
        </p:nvSpPr>
        <p:spPr>
          <a:xfrm>
            <a:off x="9093875" y="6042541"/>
            <a:ext cx="2958941" cy="623173"/>
          </a:xfrm>
          <a:prstGeom prst="rect">
            <a:avLst/>
          </a:prstGeom>
          <a:noFill/>
          <a:ln/>
        </p:spPr>
        <p:txBody>
          <a:bodyPr wrap="square" rtlCol="0" anchor="t"/>
          <a:lstStyle/>
          <a:p>
            <a:pPr marL="0" indent="0" algn="l">
              <a:lnSpc>
                <a:spcPts val="2454"/>
              </a:lnSpc>
              <a:buNone/>
            </a:pPr>
            <a:r>
              <a:rPr lang="en-US" sz="1963" b="1" dirty="0">
                <a:solidFill>
                  <a:srgbClr val="333F70"/>
                </a:solidFill>
                <a:latin typeface="Unbounded" pitchFamily="34" charset="0"/>
                <a:ea typeface="Unbounded" pitchFamily="34" charset="-122"/>
                <a:cs typeface="Unbounded" pitchFamily="34" charset="-120"/>
              </a:rPr>
              <a:t>Cultural Immersion</a:t>
            </a:r>
            <a:endParaRPr lang="en-US" sz="1963" dirty="0"/>
          </a:p>
        </p:txBody>
      </p:sp>
      <p:sp>
        <p:nvSpPr>
          <p:cNvPr id="14" name="Text 8"/>
          <p:cNvSpPr/>
          <p:nvPr/>
        </p:nvSpPr>
        <p:spPr>
          <a:xfrm>
            <a:off x="9093875" y="6785372"/>
            <a:ext cx="2958941" cy="897255"/>
          </a:xfrm>
          <a:prstGeom prst="rect">
            <a:avLst/>
          </a:prstGeom>
          <a:noFill/>
          <a:ln/>
        </p:spPr>
        <p:txBody>
          <a:bodyPr wrap="square" rtlCol="0" anchor="t"/>
          <a:lstStyle/>
          <a:p>
            <a:pPr marL="0" indent="0" algn="l">
              <a:lnSpc>
                <a:spcPts val="2356"/>
              </a:lnSpc>
              <a:buNone/>
            </a:pPr>
            <a:r>
              <a:rPr lang="en-US" sz="1571" dirty="0">
                <a:solidFill>
                  <a:srgbClr val="333F70"/>
                </a:solidFill>
                <a:latin typeface="Open Sans" pitchFamily="34" charset="0"/>
                <a:ea typeface="Open Sans" pitchFamily="34" charset="-122"/>
                <a:cs typeface="Open Sans" pitchFamily="34" charset="-120"/>
              </a:rPr>
              <a:t>Immerse yourself in Rajasthan's vibrant festivals, traditional music, and culinary delights.</a:t>
            </a:r>
            <a:endParaRPr lang="en-US" sz="157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676</Words>
  <Application>Microsoft Office PowerPoint</Application>
  <PresentationFormat>Custom</PresentationFormat>
  <Paragraphs>57</Paragraphs>
  <Slides>7</Slides>
  <Notes>7</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User</cp:lastModifiedBy>
  <cp:revision>3</cp:revision>
  <dcterms:created xsi:type="dcterms:W3CDTF">2024-06-09T12:18:36Z</dcterms:created>
  <dcterms:modified xsi:type="dcterms:W3CDTF">2024-06-09T12:27:10Z</dcterms:modified>
</cp:coreProperties>
</file>